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2" r:id="rId5"/>
    <p:sldId id="280" r:id="rId6"/>
    <p:sldId id="272" r:id="rId7"/>
    <p:sldId id="281" r:id="rId8"/>
    <p:sldId id="278" r:id="rId9"/>
    <p:sldId id="284" r:id="rId10"/>
    <p:sldId id="283" r:id="rId11"/>
    <p:sldId id="285" r:id="rId12"/>
    <p:sldId id="260" r:id="rId13"/>
    <p:sldId id="277" r:id="rId14"/>
    <p:sldId id="273" r:id="rId15"/>
    <p:sldId id="279" r:id="rId16"/>
    <p:sldId id="286" r:id="rId17"/>
    <p:sldId id="269" r:id="rId18"/>
    <p:sldId id="266" r:id="rId19"/>
    <p:sldId id="270" r:id="rId20"/>
  </p:sldIdLst>
  <p:sldSz cx="18288000" cy="10287000"/>
  <p:notesSz cx="6858000" cy="9144000"/>
  <p:embeddedFontLst>
    <p:embeddedFont>
      <p:font typeface="Malgun Gothic" panose="020B0503020000020004" pitchFamily="34" charset="-127"/>
      <p:regular r:id="rId21"/>
      <p:bold r:id="rId22"/>
    </p:embeddedFont>
    <p:embeddedFont>
      <p:font typeface="Tlab 돋움 레귤러 Bold" panose="020B0604020202020204" charset="-127"/>
      <p:regular r:id="rId23"/>
    </p:embeddedFont>
    <p:embeddedFont>
      <p:font typeface="Cabin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06E94-0B46-1539-5487-9EF14613FD0A}" v="201" dt="2025-01-02T08:22:46.721"/>
    <p1510:client id="{0B0185F6-1227-87CB-535A-A0F907459EC0}" v="1034" dt="2025-01-02T08:50:34.166"/>
    <p1510:client id="{2D890B27-1404-5EB1-9F49-CAD937BC7CCD}" v="117" dt="2025-01-02T07:59:54.259"/>
    <p1510:client id="{3FCC7D04-026F-9F32-0217-8B8C6BF97A40}" v="351" dt="2025-01-02T06:47:42.060"/>
    <p1510:client id="{49B8567B-5A58-7F50-6608-5E8094009AA9}" v="159" dt="2025-01-02T05:26:06.844"/>
    <p1510:client id="{57E06DCA-FF39-678F-2922-A338A4717B2F}" v="403" dt="2025-01-02T04:58:16.132"/>
    <p1510:client id="{6B50A9CD-9A6D-CC3C-72A2-2D6502EF4EC0}" v="221" dt="2025-01-02T09:17:56.589"/>
    <p1510:client id="{6FE7B17B-3FD8-79AA-3790-F2C6F889A967}" v="51" dt="2025-01-02T07:24:01.491"/>
    <p1510:client id="{76BC10CE-E7A9-137D-EB3B-F879652F514A}" v="33" dt="2025-01-02T02:11:36.948"/>
    <p1510:client id="{8E8968B4-8D60-5706-A5C8-F717222743BE}" v="637" dt="2025-01-02T09:26:52.219"/>
    <p1510:client id="{BA9E5401-89C1-4F2D-9256-0A4CF6329499}" v="55" dt="2025-01-02T06:06:35.292"/>
    <p1510:client id="{BD8E94A8-220D-64C0-A722-B4327931B7D9}" v="28" dt="2025-01-02T10:00:39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99484" y="2119425"/>
            <a:ext cx="2372576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90952" y="3197512"/>
            <a:ext cx="11989640" cy="130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8950" b="1" spc="-44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팩보이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86379" y="5408201"/>
            <a:ext cx="9208697" cy="1301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en-US" sz="3800" b="1" spc="9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[Intel]</a:t>
            </a:r>
            <a:r>
              <a:rPr lang="ko-KR" altLang="en-US" sz="3800" b="1" spc="9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800" b="1" spc="91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엣지</a:t>
            </a:r>
            <a:r>
              <a:rPr lang="ko-KR" altLang="en-US" sz="3800" b="1" spc="9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3800" b="1" spc="9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AI SW </a:t>
            </a:r>
            <a:r>
              <a:rPr lang="ko-KR" altLang="en-US" sz="3800" b="1" spc="9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아카데미 </a:t>
            </a:r>
            <a:r>
              <a:rPr lang="en-US" altLang="ko-KR" sz="3800" b="1" spc="9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6</a:t>
            </a:r>
            <a:r>
              <a:rPr lang="ko-KR" altLang="en-US" sz="3800" b="1" spc="9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 </a:t>
            </a:r>
            <a:r>
              <a:rPr lang="en-US" sz="3800" b="1" spc="9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  <a:r>
              <a:rPr lang="ko-KR" altLang="en-US" sz="3800" b="1" spc="9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</a:t>
            </a:r>
            <a:endParaRPr lang="en-US" altLang="ko-KR" sz="3800" b="1" spc="91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5206"/>
              </a:lnSpc>
            </a:pPr>
            <a:r>
              <a:rPr lang="ko-KR" altLang="en-US" sz="3800" b="1" spc="9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김지원</a:t>
            </a:r>
            <a:r>
              <a:rPr lang="en-US" altLang="ko-KR" sz="3800" b="1" spc="9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우</a:t>
            </a:r>
            <a:r>
              <a:rPr lang="ko-KR" altLang="en-US" sz="3800" b="1" spc="9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승민</a:t>
            </a:r>
            <a:r>
              <a:rPr lang="en-US" altLang="ko-KR" sz="3800" b="1" spc="9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3800" b="1" spc="9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이예지</a:t>
            </a:r>
            <a:r>
              <a:rPr lang="en-US" altLang="ko-KR" sz="3800" b="1" spc="9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3800" b="1" spc="91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임소연</a:t>
            </a:r>
            <a:r>
              <a:rPr lang="ko-KR" altLang="en-US" sz="3800" b="1" spc="9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endParaRPr lang="en-US" altLang="ko-KR" sz="3800" b="1" spc="91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3A5234D-EAE7-4D70-33DF-60D7433759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32" y="8921732"/>
            <a:ext cx="1791135" cy="13410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C09A15B-418B-0CCA-D9D2-83928F2566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32" y="8921732"/>
            <a:ext cx="1791135" cy="1341023"/>
          </a:xfrm>
          <a:prstGeom prst="rect">
            <a:avLst/>
          </a:prstGeom>
        </p:spPr>
      </p:pic>
      <p:grpSp>
        <p:nvGrpSpPr>
          <p:cNvPr id="38" name="Group 7">
            <a:extLst>
              <a:ext uri="{FF2B5EF4-FFF2-40B4-BE49-F238E27FC236}">
                <a16:creationId xmlns:a16="http://schemas.microsoft.com/office/drawing/2014/main" id="{5989E63E-69BF-4B7A-8773-906C43DE659E}"/>
              </a:ext>
            </a:extLst>
          </p:cNvPr>
          <p:cNvGrpSpPr/>
          <p:nvPr/>
        </p:nvGrpSpPr>
        <p:grpSpPr>
          <a:xfrm>
            <a:off x="253093" y="270373"/>
            <a:ext cx="650534" cy="747063"/>
            <a:chOff x="0" y="0"/>
            <a:chExt cx="867378" cy="867378"/>
          </a:xfrm>
        </p:grpSpPr>
        <p:sp>
          <p:nvSpPr>
            <p:cNvPr id="34" name="AutoShape 8">
              <a:extLst>
                <a:ext uri="{FF2B5EF4-FFF2-40B4-BE49-F238E27FC236}">
                  <a16:creationId xmlns:a16="http://schemas.microsoft.com/office/drawing/2014/main" id="{3BC125CA-855C-5F4E-C426-83D7F9F225EE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AutoShape 9">
              <a:extLst>
                <a:ext uri="{FF2B5EF4-FFF2-40B4-BE49-F238E27FC236}">
                  <a16:creationId xmlns:a16="http://schemas.microsoft.com/office/drawing/2014/main" id="{ED565C8C-4ABB-4706-163F-C52B40247436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AutoShape 10">
              <a:extLst>
                <a:ext uri="{FF2B5EF4-FFF2-40B4-BE49-F238E27FC236}">
                  <a16:creationId xmlns:a16="http://schemas.microsoft.com/office/drawing/2014/main" id="{D8F92317-BFFA-4DA9-E01A-743929A53F60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AutoShape 11">
              <a:extLst>
                <a:ext uri="{FF2B5EF4-FFF2-40B4-BE49-F238E27FC236}">
                  <a16:creationId xmlns:a16="http://schemas.microsoft.com/office/drawing/2014/main" id="{2BDA46AA-D5F2-D36B-A75D-BEC43BB69168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0" name="TextBox 12">
            <a:extLst>
              <a:ext uri="{FF2B5EF4-FFF2-40B4-BE49-F238E27FC236}">
                <a16:creationId xmlns:a16="http://schemas.microsoft.com/office/drawing/2014/main" id="{6652BF61-F175-DDFD-507D-C679CFB88047}"/>
              </a:ext>
            </a:extLst>
          </p:cNvPr>
          <p:cNvSpPr txBox="1"/>
          <p:nvPr/>
        </p:nvSpPr>
        <p:spPr>
          <a:xfrm>
            <a:off x="1207189" y="272376"/>
            <a:ext cx="8192746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ko-KR" altLang="en-US" sz="695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소스코드 - </a:t>
            </a:r>
            <a:r>
              <a:rPr lang="ko-KR" altLang="en-US" sz="6950" b="1" spc="-209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init</a:t>
            </a:r>
            <a:endParaRPr lang="en-US" sz="6950" b="1" spc="-209" err="1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F83606F-1E18-CE16-374E-2387D0790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29" y="1695701"/>
            <a:ext cx="16208542" cy="69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13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C09A15B-418B-0CCA-D9D2-83928F2566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32" y="8921732"/>
            <a:ext cx="1791135" cy="1341023"/>
          </a:xfrm>
          <a:prstGeom prst="rect">
            <a:avLst/>
          </a:prstGeom>
        </p:spPr>
      </p:pic>
      <p:grpSp>
        <p:nvGrpSpPr>
          <p:cNvPr id="38" name="Group 7">
            <a:extLst>
              <a:ext uri="{FF2B5EF4-FFF2-40B4-BE49-F238E27FC236}">
                <a16:creationId xmlns:a16="http://schemas.microsoft.com/office/drawing/2014/main" id="{5989E63E-69BF-4B7A-8773-906C43DE659E}"/>
              </a:ext>
            </a:extLst>
          </p:cNvPr>
          <p:cNvGrpSpPr/>
          <p:nvPr/>
        </p:nvGrpSpPr>
        <p:grpSpPr>
          <a:xfrm>
            <a:off x="253093" y="270373"/>
            <a:ext cx="650534" cy="747063"/>
            <a:chOff x="0" y="0"/>
            <a:chExt cx="867378" cy="867378"/>
          </a:xfrm>
        </p:grpSpPr>
        <p:sp>
          <p:nvSpPr>
            <p:cNvPr id="34" name="AutoShape 8">
              <a:extLst>
                <a:ext uri="{FF2B5EF4-FFF2-40B4-BE49-F238E27FC236}">
                  <a16:creationId xmlns:a16="http://schemas.microsoft.com/office/drawing/2014/main" id="{3BC125CA-855C-5F4E-C426-83D7F9F225EE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AutoShape 9">
              <a:extLst>
                <a:ext uri="{FF2B5EF4-FFF2-40B4-BE49-F238E27FC236}">
                  <a16:creationId xmlns:a16="http://schemas.microsoft.com/office/drawing/2014/main" id="{ED565C8C-4ABB-4706-163F-C52B40247436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AutoShape 10">
              <a:extLst>
                <a:ext uri="{FF2B5EF4-FFF2-40B4-BE49-F238E27FC236}">
                  <a16:creationId xmlns:a16="http://schemas.microsoft.com/office/drawing/2014/main" id="{D8F92317-BFFA-4DA9-E01A-743929A53F60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AutoShape 11">
              <a:extLst>
                <a:ext uri="{FF2B5EF4-FFF2-40B4-BE49-F238E27FC236}">
                  <a16:creationId xmlns:a16="http://schemas.microsoft.com/office/drawing/2014/main" id="{2BDA46AA-D5F2-D36B-A75D-BEC43BB69168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0" name="TextBox 12">
            <a:extLst>
              <a:ext uri="{FF2B5EF4-FFF2-40B4-BE49-F238E27FC236}">
                <a16:creationId xmlns:a16="http://schemas.microsoft.com/office/drawing/2014/main" id="{6652BF61-F175-DDFD-507D-C679CFB88047}"/>
              </a:ext>
            </a:extLst>
          </p:cNvPr>
          <p:cNvSpPr txBox="1"/>
          <p:nvPr/>
        </p:nvSpPr>
        <p:spPr>
          <a:xfrm>
            <a:off x="1207189" y="272376"/>
            <a:ext cx="8192746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ko-KR" altLang="en-US" sz="695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소스코드 - </a:t>
            </a:r>
            <a:r>
              <a:rPr lang="ko-KR" altLang="en-US" sz="6950" b="1" spc="-209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main</a:t>
            </a:r>
            <a:endParaRPr lang="ko-KR" altLang="en-US" sz="6950" b="1" spc="-209" err="1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pic>
        <p:nvPicPr>
          <p:cNvPr id="2" name="그림 1" descr="텍스트, 스크린샷, 폰트, 친필이(가) 표시된 사진&#10;&#10;자동 생성된 설명">
            <a:extLst>
              <a:ext uri="{FF2B5EF4-FFF2-40B4-BE49-F238E27FC236}">
                <a16:creationId xmlns:a16="http://schemas.microsoft.com/office/drawing/2014/main" id="{839A158C-D5E4-C86D-6664-025047EB6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049" y="1189310"/>
            <a:ext cx="4850195" cy="808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51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61935" y="355697"/>
            <a:ext cx="8192746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소스코드 </a:t>
            </a:r>
            <a:r>
              <a:rPr lang="en-US" altLang="ko-KR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main</a:t>
            </a:r>
            <a:endParaRPr lang="en-US" sz="6999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07839" y="428892"/>
            <a:ext cx="650534" cy="650534"/>
            <a:chOff x="0" y="0"/>
            <a:chExt cx="867378" cy="867378"/>
          </a:xfrm>
        </p:grpSpPr>
        <p:sp>
          <p:nvSpPr>
            <p:cNvPr id="9" name="AutoShape 9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12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C09A15B-418B-0CCA-D9D2-83928F2566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32" y="8921732"/>
            <a:ext cx="1791135" cy="1341023"/>
          </a:xfrm>
          <a:prstGeom prst="rect">
            <a:avLst/>
          </a:prstGeom>
        </p:spPr>
      </p:pic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08A4DF2-24B4-068A-94C4-6DF48ED11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774" y="2481808"/>
            <a:ext cx="10506075" cy="53073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2">
            <a:extLst>
              <a:ext uri="{FF2B5EF4-FFF2-40B4-BE49-F238E27FC236}">
                <a16:creationId xmlns:a16="http://schemas.microsoft.com/office/drawing/2014/main" id="{5DD75EF0-77A6-8876-265F-740DA2D5C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653" y="8943293"/>
            <a:ext cx="1791135" cy="13410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2A7D5D94-1CBD-8C6D-74D6-28245DBB2E21}"/>
              </a:ext>
            </a:extLst>
          </p:cNvPr>
          <p:cNvSpPr txBox="1"/>
          <p:nvPr/>
        </p:nvSpPr>
        <p:spPr>
          <a:xfrm>
            <a:off x="1461935" y="355697"/>
            <a:ext cx="8192746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소스코드 </a:t>
            </a:r>
            <a:r>
              <a:rPr lang="en-US" altLang="ko-KR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main</a:t>
            </a:r>
            <a:endParaRPr lang="en-US" sz="6999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18" name="Group 8">
            <a:extLst>
              <a:ext uri="{FF2B5EF4-FFF2-40B4-BE49-F238E27FC236}">
                <a16:creationId xmlns:a16="http://schemas.microsoft.com/office/drawing/2014/main" id="{742CA707-57C1-F753-8CD0-BB3CEBC03D70}"/>
              </a:ext>
            </a:extLst>
          </p:cNvPr>
          <p:cNvGrpSpPr/>
          <p:nvPr/>
        </p:nvGrpSpPr>
        <p:grpSpPr>
          <a:xfrm>
            <a:off x="507839" y="353695"/>
            <a:ext cx="650534" cy="822260"/>
            <a:chOff x="0" y="0"/>
            <a:chExt cx="867378" cy="867378"/>
          </a:xfrm>
        </p:grpSpPr>
        <p:sp>
          <p:nvSpPr>
            <p:cNvPr id="4" name="AutoShape 9">
              <a:extLst>
                <a:ext uri="{FF2B5EF4-FFF2-40B4-BE49-F238E27FC236}">
                  <a16:creationId xmlns:a16="http://schemas.microsoft.com/office/drawing/2014/main" id="{B7B4FAFA-DDAA-33F9-79AD-4ECD528199B3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AutoShape 10">
              <a:extLst>
                <a:ext uri="{FF2B5EF4-FFF2-40B4-BE49-F238E27FC236}">
                  <a16:creationId xmlns:a16="http://schemas.microsoft.com/office/drawing/2014/main" id="{1C3C7538-5722-8606-D497-77D39114D731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AutoShape 11">
              <a:extLst>
                <a:ext uri="{FF2B5EF4-FFF2-40B4-BE49-F238E27FC236}">
                  <a16:creationId xmlns:a16="http://schemas.microsoft.com/office/drawing/2014/main" id="{C915D2C6-EB50-DD6A-5EBB-DE519C444381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AutoShape 12">
              <a:extLst>
                <a:ext uri="{FF2B5EF4-FFF2-40B4-BE49-F238E27FC236}">
                  <a16:creationId xmlns:a16="http://schemas.microsoft.com/office/drawing/2014/main" id="{14FFD2F4-F46B-75FE-02B4-702CF531A07E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1BFCDB9-7C4A-67E8-DF49-119461490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271" y="1299114"/>
            <a:ext cx="8312630" cy="76736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8641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61935" y="413570"/>
            <a:ext cx="11043011" cy="919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ko-KR" altLang="en-US" sz="695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소스코드 </a:t>
            </a:r>
            <a:r>
              <a:rPr lang="en-US" altLang="ko-KR" sz="695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main - collision</a:t>
            </a:r>
            <a:endParaRPr lang="en-US" sz="6999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07839" y="428892"/>
            <a:ext cx="650534" cy="650534"/>
            <a:chOff x="0" y="0"/>
            <a:chExt cx="867378" cy="867378"/>
          </a:xfrm>
        </p:grpSpPr>
        <p:sp>
          <p:nvSpPr>
            <p:cNvPr id="9" name="AutoShape 9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12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C09A15B-418B-0CCA-D9D2-83928F2566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88" y="8943298"/>
            <a:ext cx="1791135" cy="1341023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57805E2-3B6E-E420-6939-681A11117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10" y="2029005"/>
            <a:ext cx="10815727" cy="663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79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61935" y="413570"/>
            <a:ext cx="11043011" cy="919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ko-KR" altLang="en-US" sz="695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소스코드 </a:t>
            </a:r>
            <a:r>
              <a:rPr lang="en-US" altLang="ko-KR" sz="695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main - collision</a:t>
            </a:r>
            <a:endParaRPr lang="en-US" sz="6999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07839" y="428892"/>
            <a:ext cx="650534" cy="650534"/>
            <a:chOff x="0" y="0"/>
            <a:chExt cx="867378" cy="867378"/>
          </a:xfrm>
        </p:grpSpPr>
        <p:sp>
          <p:nvSpPr>
            <p:cNvPr id="9" name="AutoShape 9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12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C09A15B-418B-0CCA-D9D2-83928F2566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02" y="8943298"/>
            <a:ext cx="1791135" cy="1341023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0E168D5-0397-BB4F-8C07-A07992EF2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705" y="1758118"/>
            <a:ext cx="11071464" cy="677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63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22123" y="4467985"/>
            <a:ext cx="11043011" cy="919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ko-KR" altLang="en-US" sz="695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시연영상</a:t>
            </a:r>
            <a:endParaRPr lang="en-US" altLang="ko-KR" sz="6950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468027" y="4483307"/>
            <a:ext cx="650534" cy="867378"/>
            <a:chOff x="0" y="0"/>
            <a:chExt cx="867378" cy="867378"/>
          </a:xfrm>
        </p:grpSpPr>
        <p:sp>
          <p:nvSpPr>
            <p:cNvPr id="9" name="AutoShape 9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12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C09A15B-418B-0CCA-D9D2-83928F2566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02" y="8943298"/>
            <a:ext cx="1791135" cy="1341023"/>
          </a:xfrm>
          <a:prstGeom prst="rect">
            <a:avLst/>
          </a:prstGeom>
        </p:spPr>
      </p:pic>
      <p:grpSp>
        <p:nvGrpSpPr>
          <p:cNvPr id="3" name="Group 8">
            <a:extLst>
              <a:ext uri="{FF2B5EF4-FFF2-40B4-BE49-F238E27FC236}">
                <a16:creationId xmlns:a16="http://schemas.microsoft.com/office/drawing/2014/main" id="{EB0133E7-6F63-9BD7-30F8-530F9FF6162E}"/>
              </a:ext>
            </a:extLst>
          </p:cNvPr>
          <p:cNvGrpSpPr/>
          <p:nvPr/>
        </p:nvGrpSpPr>
        <p:grpSpPr>
          <a:xfrm>
            <a:off x="9821021" y="4481448"/>
            <a:ext cx="650534" cy="867378"/>
            <a:chOff x="0" y="0"/>
            <a:chExt cx="867378" cy="867378"/>
          </a:xfrm>
        </p:grpSpPr>
        <p:sp>
          <p:nvSpPr>
            <p:cNvPr id="4" name="AutoShape 9">
              <a:extLst>
                <a:ext uri="{FF2B5EF4-FFF2-40B4-BE49-F238E27FC236}">
                  <a16:creationId xmlns:a16="http://schemas.microsoft.com/office/drawing/2014/main" id="{AB4AC8FA-DAAC-4E54-1694-6284161F0A77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10">
              <a:extLst>
                <a:ext uri="{FF2B5EF4-FFF2-40B4-BE49-F238E27FC236}">
                  <a16:creationId xmlns:a16="http://schemas.microsoft.com/office/drawing/2014/main" id="{A434249D-80BF-7665-DEFE-C60BFE2A92E8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11">
              <a:extLst>
                <a:ext uri="{FF2B5EF4-FFF2-40B4-BE49-F238E27FC236}">
                  <a16:creationId xmlns:a16="http://schemas.microsoft.com/office/drawing/2014/main" id="{1B93E0A2-5003-3D7E-BEB4-01848FE5611D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AutoShape 12">
              <a:extLst>
                <a:ext uri="{FF2B5EF4-FFF2-40B4-BE49-F238E27FC236}">
                  <a16:creationId xmlns:a16="http://schemas.microsoft.com/office/drawing/2014/main" id="{92C28B24-24F3-605B-E4BE-4B5DFBB25F1D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4014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2713" y="683601"/>
            <a:ext cx="650534" cy="650534"/>
            <a:chOff x="0" y="0"/>
            <a:chExt cx="867378" cy="867378"/>
          </a:xfrm>
        </p:grpSpPr>
        <p:sp>
          <p:nvSpPr>
            <p:cNvPr id="3" name="AutoShape 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0665" y="2442500"/>
            <a:ext cx="4366444" cy="438021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49074" y="429431"/>
            <a:ext cx="15334239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ko-KR" alt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개발후기</a:t>
            </a:r>
            <a:endParaRPr lang="en-US" sz="6999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200335" y="4175537"/>
            <a:ext cx="3697363" cy="935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altLang="ko-KR" sz="3600" b="1" spc="-28" err="1">
                <a:solidFill>
                  <a:srgbClr val="4A60DD"/>
                </a:solidFill>
                <a:latin typeface="Tlab 돋움 레귤러 Bold"/>
                <a:ea typeface="Tlab 돋움 레귤러 Bold"/>
              </a:rPr>
              <a:t>참조와</a:t>
            </a:r>
            <a:r>
              <a:rPr lang="en-US" altLang="ko-KR" sz="3600" b="1" spc="-28">
                <a:solidFill>
                  <a:srgbClr val="4A60DD"/>
                </a:solidFill>
                <a:latin typeface="Tlab 돋움 레귤러 Bold"/>
                <a:ea typeface="Tlab 돋움 레귤러 Bold"/>
              </a:rPr>
              <a:t> </a:t>
            </a:r>
            <a:r>
              <a:rPr lang="en-US" altLang="ko-KR" sz="3600" b="1" spc="-28" err="1">
                <a:solidFill>
                  <a:srgbClr val="4A60DD"/>
                </a:solidFill>
                <a:latin typeface="Tlab 돋움 레귤러 Bold"/>
                <a:ea typeface="Tlab 돋움 레귤러 Bold"/>
              </a:rPr>
              <a:t>클래스</a:t>
            </a:r>
            <a:r>
              <a:rPr lang="en-US" altLang="ko-KR" sz="3600" b="1" spc="-28">
                <a:solidFill>
                  <a:srgbClr val="4A60DD"/>
                </a:solidFill>
                <a:latin typeface="Tlab 돋움 레귤러 Bold"/>
                <a:ea typeface="Tlab 돋움 레귤러 Bold"/>
              </a:rPr>
              <a:t> </a:t>
            </a:r>
            <a:r>
              <a:rPr lang="en-US" altLang="ko-KR" sz="3600" b="1" spc="-28" err="1">
                <a:solidFill>
                  <a:srgbClr val="4A60DD"/>
                </a:solidFill>
                <a:latin typeface="Tlab 돋움 레귤러 Bold"/>
                <a:ea typeface="Tlab 돋움 레귤러 Bold"/>
              </a:rPr>
              <a:t>설계의</a:t>
            </a:r>
            <a:r>
              <a:rPr lang="en-US" altLang="ko-KR" sz="3600" b="1" spc="-28">
                <a:solidFill>
                  <a:srgbClr val="4A60DD"/>
                </a:solidFill>
                <a:latin typeface="Tlab 돋움 레귤러 Bold"/>
                <a:ea typeface="Tlab 돋움 레귤러 Bold"/>
              </a:rPr>
              <a:t> </a:t>
            </a:r>
            <a:r>
              <a:rPr lang="en-US" altLang="ko-KR" sz="3600" b="1" spc="-28" err="1">
                <a:solidFill>
                  <a:srgbClr val="4A60DD"/>
                </a:solidFill>
                <a:latin typeface="Tlab 돋움 레귤러 Bold"/>
                <a:ea typeface="Tlab 돋움 레귤러 Bold"/>
              </a:rPr>
              <a:t>중요성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2CE754E-F4B8-5BD3-6FD8-6E3E7CB68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111" y="8943298"/>
            <a:ext cx="1791135" cy="1341023"/>
          </a:xfrm>
          <a:prstGeom prst="rect">
            <a:avLst/>
          </a:prstGeom>
        </p:spPr>
      </p:pic>
      <p:grpSp>
        <p:nvGrpSpPr>
          <p:cNvPr id="40" name="Group 7">
            <a:extLst>
              <a:ext uri="{FF2B5EF4-FFF2-40B4-BE49-F238E27FC236}">
                <a16:creationId xmlns:a16="http://schemas.microsoft.com/office/drawing/2014/main" id="{356DD0F8-50F2-6F96-BDA4-C7B58C982BE6}"/>
              </a:ext>
            </a:extLst>
          </p:cNvPr>
          <p:cNvGrpSpPr/>
          <p:nvPr/>
        </p:nvGrpSpPr>
        <p:grpSpPr>
          <a:xfrm>
            <a:off x="6956809" y="2442499"/>
            <a:ext cx="4366444" cy="4380216"/>
            <a:chOff x="0" y="0"/>
            <a:chExt cx="812800" cy="812800"/>
          </a:xfrm>
        </p:grpSpPr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B200C2E2-9ABD-F592-25A2-4EF9930B43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TextBox 9">
              <a:extLst>
                <a:ext uri="{FF2B5EF4-FFF2-40B4-BE49-F238E27FC236}">
                  <a16:creationId xmlns:a16="http://schemas.microsoft.com/office/drawing/2014/main" id="{B1235584-60F0-C157-6E5F-4F5E1934A2D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BE018223-46CA-0F64-F810-0A0E6F49D40B}"/>
              </a:ext>
            </a:extLst>
          </p:cNvPr>
          <p:cNvGrpSpPr/>
          <p:nvPr/>
        </p:nvGrpSpPr>
        <p:grpSpPr>
          <a:xfrm>
            <a:off x="12768207" y="2442499"/>
            <a:ext cx="4366444" cy="4380216"/>
            <a:chOff x="0" y="0"/>
            <a:chExt cx="812800" cy="812800"/>
          </a:xfrm>
        </p:grpSpPr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A9EFAF2E-026E-D333-5CAE-273B9FAAE54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9">
              <a:extLst>
                <a:ext uri="{FF2B5EF4-FFF2-40B4-BE49-F238E27FC236}">
                  <a16:creationId xmlns:a16="http://schemas.microsoft.com/office/drawing/2014/main" id="{741A1ED2-BBCE-377A-2EF9-1E5EBA0F744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598BE06-2B88-2B8F-1899-938FDB2B1CAB}"/>
              </a:ext>
            </a:extLst>
          </p:cNvPr>
          <p:cNvSpPr txBox="1"/>
          <p:nvPr/>
        </p:nvSpPr>
        <p:spPr>
          <a:xfrm>
            <a:off x="1842179" y="4121439"/>
            <a:ext cx="329966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b="1">
                <a:solidFill>
                  <a:srgbClr val="4A60DD"/>
                </a:solidFill>
                <a:latin typeface="Tlab 돋움 레귤러 Bold"/>
                <a:ea typeface="Tlab 돋움 레귤러 Bold"/>
              </a:rPr>
              <a:t>더 많은 기능들,,,</a:t>
            </a:r>
            <a:endParaRPr lang="ko-KR" altLang="en-US" sz="3600" b="1">
              <a:latin typeface="Tlab 돋움 레귤러 Bold"/>
              <a:ea typeface="Tlab 돋움 레귤러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1E11A-AB6C-2FFF-AAFD-DA68F1447C38}"/>
              </a:ext>
            </a:extLst>
          </p:cNvPr>
          <p:cNvSpPr txBox="1"/>
          <p:nvPr/>
        </p:nvSpPr>
        <p:spPr>
          <a:xfrm>
            <a:off x="7812850" y="4121439"/>
            <a:ext cx="329966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>
                <a:solidFill>
                  <a:srgbClr val="4A60DD"/>
                </a:solidFill>
                <a:latin typeface="Tlab 돋움 레귤러 Bold"/>
                <a:ea typeface="Tlab 돋움 레귤러 Bold"/>
              </a:rPr>
              <a:t>게임 테스트의</a:t>
            </a:r>
            <a:br>
              <a:rPr lang="ko-KR" altLang="en-US" sz="3600" b="1">
                <a:latin typeface="Tlab 돋움 레귤러 Bold"/>
                <a:ea typeface="Tlab 돋움 레귤러 Bold"/>
              </a:rPr>
            </a:br>
            <a:r>
              <a:rPr lang="ko-KR" altLang="en-US" sz="3600" b="1">
                <a:solidFill>
                  <a:srgbClr val="4A60DD"/>
                </a:solidFill>
                <a:latin typeface="Tlab 돋움 레귤러 Bold"/>
                <a:ea typeface="Tlab 돋움 레귤러 Bold"/>
              </a:rPr>
              <a:t>     중요성</a:t>
            </a:r>
            <a:endParaRPr lang="ko-KR" altLang="en-US" sz="3600" b="1" err="1">
              <a:solidFill>
                <a:srgbClr val="4A60DD"/>
              </a:solidFill>
              <a:latin typeface="Tlab 돋움 레귤러 Bold"/>
              <a:ea typeface="Tlab 돋움 레귤러 Bold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3966046F-73C4-554C-92BD-9B48A8CE53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941" y="8943298"/>
            <a:ext cx="1791135" cy="1341023"/>
          </a:xfrm>
          <a:prstGeom prst="rect">
            <a:avLst/>
          </a:prstGeom>
        </p:spPr>
      </p:pic>
      <p:sp>
        <p:nvSpPr>
          <p:cNvPr id="35" name="TextBox 8">
            <a:extLst>
              <a:ext uri="{FF2B5EF4-FFF2-40B4-BE49-F238E27FC236}">
                <a16:creationId xmlns:a16="http://schemas.microsoft.com/office/drawing/2014/main" id="{4A882107-118C-4BDD-D82E-6E45E31D07DA}"/>
              </a:ext>
            </a:extLst>
          </p:cNvPr>
          <p:cNvSpPr txBox="1"/>
          <p:nvPr/>
        </p:nvSpPr>
        <p:spPr>
          <a:xfrm>
            <a:off x="7696200" y="4400050"/>
            <a:ext cx="5315167" cy="1200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1000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Q&amp;A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0" y="4152900"/>
            <a:ext cx="9138809" cy="126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8000" b="1" spc="-24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감사합니다</a:t>
            </a:r>
            <a:r>
              <a:rPr lang="en-US" sz="8000" b="1" spc="-24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848600" y="6134100"/>
            <a:ext cx="640213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3455" b="1" spc="307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THANK YOU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238510-FB60-B9AC-13D2-B7B368E64D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32" y="8921732"/>
            <a:ext cx="1791135" cy="13410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19065"/>
            <a:ext cx="673000" cy="673000"/>
            <a:chOff x="0" y="0"/>
            <a:chExt cx="897333" cy="897333"/>
          </a:xfrm>
        </p:grpSpPr>
        <p:sp>
          <p:nvSpPr>
            <p:cNvPr id="3" name="AutoShape 3"/>
            <p:cNvSpPr/>
            <p:nvPr/>
          </p:nvSpPr>
          <p:spPr>
            <a:xfrm>
              <a:off x="0" y="448667"/>
              <a:ext cx="897333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 flipV="1">
              <a:off x="448667" y="0"/>
              <a:ext cx="0" cy="897333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70583" y="1180906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ko-KR" altLang="en-US" sz="8499" b="1" spc="-254">
                <a:solidFill>
                  <a:srgbClr val="4A60DD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목차</a:t>
            </a:r>
            <a:endParaRPr lang="en-US" sz="8499" b="1" spc="-254">
              <a:solidFill>
                <a:srgbClr val="4A60DD"/>
              </a:solidFill>
              <a:latin typeface="Tlab 돋움 레귤러 Bold" panose="020B0600000101010101" charset="-127"/>
              <a:ea typeface="Tlab 돋움 레귤러 Bold" panose="020B0600000101010101" charset="-127"/>
              <a:cs typeface="Cabin Bold"/>
              <a:sym typeface="Cabi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</a:t>
            </a:r>
            <a:r>
              <a:rPr lang="ko-KR" altLang="en-US" sz="3900" b="1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로젝트</a:t>
            </a:r>
            <a:r>
              <a:rPr lang="en-US" sz="39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9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소개</a:t>
            </a:r>
            <a:endParaRPr lang="en-US" altLang="ko-KR" sz="3900" b="1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9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소스코드 구조도</a:t>
            </a:r>
            <a:endParaRPr lang="en-US" sz="3900" b="1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9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소스코드 설명</a:t>
            </a:r>
            <a:endParaRPr lang="en-US" sz="39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9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개발후기</a:t>
            </a:r>
            <a:endParaRPr lang="en-US" sz="3900" b="1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altLang="ko-KR" sz="39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Q&amp;A</a:t>
            </a:r>
            <a:endParaRPr lang="en-US" sz="3900" b="1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B21DA21-E32E-932B-1D42-01DE51F075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32" y="8921732"/>
            <a:ext cx="1791135" cy="13410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636888" y="444971"/>
            <a:ext cx="599760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50" b="1" spc="-209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</a:t>
            </a:r>
            <a:r>
              <a:rPr lang="ko-KR" altLang="en-US" sz="6950" b="1" spc="-209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젝트</a:t>
            </a:r>
            <a:r>
              <a:rPr lang="ko-KR" altLang="en-US" sz="695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소개</a:t>
            </a:r>
            <a:endParaRPr lang="en-US" sz="6999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82792" y="518166"/>
            <a:ext cx="650534" cy="650534"/>
            <a:chOff x="0" y="0"/>
            <a:chExt cx="867378" cy="867378"/>
          </a:xfrm>
        </p:grpSpPr>
        <p:sp>
          <p:nvSpPr>
            <p:cNvPr id="7" name="AutoShape 7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BAEE028-7815-3E18-014E-C2BE42BF5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32" y="8921732"/>
            <a:ext cx="1791135" cy="1341023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B1D9D71-E439-86D7-0D0D-D1A949CBFD10}"/>
              </a:ext>
            </a:extLst>
          </p:cNvPr>
          <p:cNvSpPr/>
          <p:nvPr/>
        </p:nvSpPr>
        <p:spPr>
          <a:xfrm>
            <a:off x="2060409" y="1518986"/>
            <a:ext cx="345906" cy="451184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85AA56-4D46-D217-783D-774BC22A62F6}"/>
              </a:ext>
            </a:extLst>
          </p:cNvPr>
          <p:cNvSpPr txBox="1"/>
          <p:nvPr/>
        </p:nvSpPr>
        <p:spPr>
          <a:xfrm>
            <a:off x="1534027" y="1082841"/>
            <a:ext cx="38952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000" b="1">
                <a:ea typeface="맑은 고딕"/>
                <a:cs typeface="Calibri"/>
              </a:rPr>
              <a:t>SCHOOL</a:t>
            </a:r>
            <a:endParaRPr lang="ko-KR" altLang="en-US" sz="30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A65EFF-79BE-53E4-58F8-BC616C51DD1E}"/>
              </a:ext>
            </a:extLst>
          </p:cNvPr>
          <p:cNvSpPr txBox="1"/>
          <p:nvPr/>
        </p:nvSpPr>
        <p:spPr>
          <a:xfrm>
            <a:off x="4075697" y="8752972"/>
            <a:ext cx="38952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000" b="1">
                <a:ea typeface="맑은 고딕"/>
                <a:cs typeface="Calibri"/>
              </a:rPr>
              <a:t>HOME</a:t>
            </a:r>
            <a:endParaRPr lang="ko-KR" altLang="en-US" sz="3000" b="1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30F7F816-FBA7-7953-0F1D-299C9DA0B334}"/>
              </a:ext>
            </a:extLst>
          </p:cNvPr>
          <p:cNvSpPr/>
          <p:nvPr/>
        </p:nvSpPr>
        <p:spPr>
          <a:xfrm rot="10800000">
            <a:off x="4466725" y="8301788"/>
            <a:ext cx="345906" cy="451184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35F1DD-CBEE-4031-F2FE-7B7F3196B62A}"/>
              </a:ext>
            </a:extLst>
          </p:cNvPr>
          <p:cNvSpPr txBox="1"/>
          <p:nvPr/>
        </p:nvSpPr>
        <p:spPr>
          <a:xfrm>
            <a:off x="9845294" y="2643939"/>
            <a:ext cx="8054687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 err="1">
                <a:latin typeface="Tlab 돋움 레귤러 Bold"/>
                <a:ea typeface="Tlab 돋움 레귤러 Bold"/>
                <a:cs typeface="+mn-lt"/>
              </a:rPr>
              <a:t>팩보이는</a:t>
            </a:r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 </a:t>
            </a:r>
            <a:r>
              <a:rPr lang="ko-KR" altLang="en-US" sz="2500">
                <a:latin typeface="Tlab 돋움 레귤러 Bold"/>
                <a:ea typeface="Tlab 돋움 레귤러 Bold"/>
                <a:cs typeface="+mn-lt"/>
              </a:rPr>
              <a:t>이곳을</a:t>
            </a:r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 </a:t>
            </a:r>
            <a:r>
              <a:rPr lang="ko-KR" altLang="en-US" sz="2500">
                <a:latin typeface="Tlab 돋움 레귤러 Bold"/>
                <a:ea typeface="Tlab 돋움 레귤러 Bold"/>
                <a:cs typeface="+mn-lt"/>
              </a:rPr>
              <a:t>탈출할</a:t>
            </a:r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 </a:t>
            </a:r>
            <a:r>
              <a:rPr lang="ko-KR" altLang="en-US" sz="2500">
                <a:latin typeface="Tlab 돋움 레귤러 Bold"/>
                <a:ea typeface="Tlab 돋움 레귤러 Bold"/>
                <a:cs typeface="+mn-lt"/>
              </a:rPr>
              <a:t>수</a:t>
            </a:r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 </a:t>
            </a:r>
            <a:r>
              <a:rPr lang="ko-KR" altLang="en-US" sz="2500">
                <a:latin typeface="Tlab 돋움 레귤러 Bold"/>
                <a:ea typeface="Tlab 돋움 레귤러 Bold"/>
                <a:cs typeface="+mn-lt"/>
              </a:rPr>
              <a:t>있을</a:t>
            </a:r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 </a:t>
            </a:r>
            <a:r>
              <a:rPr lang="ko-KR" altLang="en-US" sz="2500">
                <a:latin typeface="Tlab 돋움 레귤러 Bold"/>
                <a:ea typeface="Tlab 돋움 레귤러 Bold"/>
                <a:cs typeface="+mn-lt"/>
              </a:rPr>
              <a:t>것인가</a:t>
            </a:r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?! </a:t>
            </a:r>
            <a:endParaRPr lang="ko-KR" sz="2500">
              <a:latin typeface="Tlab 돋움 레귤러 Bold"/>
              <a:ea typeface="Tlab 돋움 레귤러 Bold"/>
              <a:cs typeface="+mn-lt"/>
            </a:endParaRPr>
          </a:p>
          <a:p>
            <a:endParaRPr lang="ko-KR" altLang="en-US" sz="2500">
              <a:latin typeface="Tlab 돋움 레귤러 Bold"/>
              <a:ea typeface="Tlab 돋움 레귤러 Bold"/>
              <a:cs typeface="+mn-lt"/>
            </a:endParaRPr>
          </a:p>
          <a:p>
            <a:endParaRPr lang="ko-KR" altLang="en-US" sz="2500">
              <a:latin typeface="Tlab 돋움 레귤러 Bold"/>
              <a:ea typeface="Tlab 돋움 레귤러 Bold"/>
              <a:cs typeface="+mn-lt"/>
            </a:endParaRPr>
          </a:p>
          <a:p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▶</a:t>
            </a:r>
            <a:r>
              <a:rPr lang="ko-KR" altLang="en-US" sz="2500">
                <a:latin typeface="Tlab 돋움 레귤러 Bold"/>
                <a:ea typeface="Tlab 돋움 레귤러 Bold"/>
                <a:cs typeface="+mn-lt"/>
              </a:rPr>
              <a:t>총</a:t>
            </a:r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 5</a:t>
            </a:r>
            <a:r>
              <a:rPr lang="ko-KR" altLang="en-US" sz="2500">
                <a:latin typeface="Tlab 돋움 레귤러 Bold"/>
                <a:ea typeface="Tlab 돋움 레귤러 Bold"/>
                <a:cs typeface="+mn-lt"/>
              </a:rPr>
              <a:t>라운드까지</a:t>
            </a:r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 </a:t>
            </a:r>
            <a:r>
              <a:rPr lang="ko-KR" altLang="en-US" sz="2500">
                <a:latin typeface="Tlab 돋움 레귤러 Bold"/>
                <a:ea typeface="Tlab 돋움 레귤러 Bold"/>
                <a:cs typeface="+mn-lt"/>
              </a:rPr>
              <a:t>진행되며,</a:t>
            </a:r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 </a:t>
            </a:r>
            <a:r>
              <a:rPr lang="ko-KR" altLang="en-US" sz="2500">
                <a:latin typeface="Tlab 돋움 레귤러 Bold"/>
                <a:ea typeface="Tlab 돋움 레귤러 Bold"/>
                <a:cs typeface="+mn-lt"/>
              </a:rPr>
              <a:t>차와</a:t>
            </a:r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 </a:t>
            </a:r>
            <a:r>
              <a:rPr lang="ko-KR" altLang="en-US" sz="2500">
                <a:latin typeface="Tlab 돋움 레귤러 Bold"/>
                <a:ea typeface="Tlab 돋움 레귤러 Bold"/>
                <a:cs typeface="+mn-lt"/>
              </a:rPr>
              <a:t>단</a:t>
            </a:r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 </a:t>
            </a:r>
            <a:r>
              <a:rPr lang="ko-KR" altLang="en-US" sz="2500">
                <a:latin typeface="Tlab 돋움 레귤러 Bold"/>
                <a:ea typeface="Tlab 돋움 레귤러 Bold"/>
                <a:cs typeface="+mn-lt"/>
              </a:rPr>
              <a:t>한</a:t>
            </a:r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 </a:t>
            </a:r>
            <a:r>
              <a:rPr lang="ko-KR" altLang="en-US" sz="2500">
                <a:latin typeface="Tlab 돋움 레귤러 Bold"/>
                <a:ea typeface="Tlab 돋움 레귤러 Bold"/>
                <a:cs typeface="+mn-lt"/>
              </a:rPr>
              <a:t>번도</a:t>
            </a:r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 </a:t>
            </a:r>
          </a:p>
          <a:p>
            <a:r>
              <a:rPr lang="ko-KR" altLang="en-US" sz="2500">
                <a:latin typeface="Tlab 돋움 레귤러 Bold"/>
                <a:ea typeface="Tlab 돋움 레귤러 Bold"/>
                <a:cs typeface="+mn-lt"/>
              </a:rPr>
              <a:t>     부딪히지</a:t>
            </a:r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 </a:t>
            </a:r>
            <a:r>
              <a:rPr lang="ko-KR" altLang="en-US" sz="2500">
                <a:latin typeface="Tlab 돋움 레귤러 Bold"/>
                <a:ea typeface="Tlab 돋움 레귤러 Bold"/>
                <a:cs typeface="+mn-lt"/>
              </a:rPr>
              <a:t>않고</a:t>
            </a:r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 </a:t>
            </a:r>
            <a:r>
              <a:rPr lang="ko-KR" altLang="en-US" sz="2500">
                <a:latin typeface="Tlab 돋움 레귤러 Bold"/>
                <a:ea typeface="Tlab 돋움 레귤러 Bold"/>
                <a:cs typeface="+mn-lt"/>
              </a:rPr>
              <a:t>통과하면</a:t>
            </a:r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 </a:t>
            </a:r>
            <a:r>
              <a:rPr lang="ko-KR" altLang="en-US" sz="2500">
                <a:latin typeface="Tlab 돋움 레귤러 Bold"/>
                <a:ea typeface="Tlab 돋움 레귤러 Bold"/>
                <a:cs typeface="+mn-lt"/>
              </a:rPr>
              <a:t>탈출</a:t>
            </a:r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 </a:t>
            </a:r>
            <a:r>
              <a:rPr lang="ko-KR" altLang="en-US" sz="2500">
                <a:latin typeface="Tlab 돋움 레귤러 Bold"/>
                <a:ea typeface="Tlab 돋움 레귤러 Bold"/>
                <a:cs typeface="+mn-lt"/>
              </a:rPr>
              <a:t>가능</a:t>
            </a:r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!</a:t>
            </a:r>
            <a:endParaRPr lang="en-US" sz="2500">
              <a:latin typeface="Tlab 돋움 레귤러 Bold"/>
              <a:ea typeface="Tlab 돋움 레귤러 Bold"/>
              <a:cs typeface="Calibri"/>
            </a:endParaRPr>
          </a:p>
          <a:p>
            <a:endParaRPr lang="en-US" altLang="ko-KR" sz="2500">
              <a:latin typeface="Tlab 돋움 레귤러 Bold"/>
              <a:ea typeface="Tlab 돋움 레귤러 Bold"/>
              <a:cs typeface="Calibri"/>
            </a:endParaRPr>
          </a:p>
          <a:p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▶3개의 </a:t>
            </a:r>
            <a:r>
              <a:rPr lang="en-US" altLang="ko-KR" sz="2500" err="1">
                <a:latin typeface="Tlab 돋움 레귤러 Bold"/>
                <a:ea typeface="Tlab 돋움 레귤러 Bold"/>
                <a:cs typeface="+mn-lt"/>
              </a:rPr>
              <a:t>체리를</a:t>
            </a:r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 </a:t>
            </a:r>
            <a:r>
              <a:rPr lang="en-US" altLang="ko-KR" sz="2500" err="1">
                <a:latin typeface="Tlab 돋움 레귤러 Bold"/>
                <a:ea typeface="Tlab 돋움 레귤러 Bold"/>
                <a:cs typeface="+mn-lt"/>
              </a:rPr>
              <a:t>모두</a:t>
            </a:r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 다 </a:t>
            </a:r>
            <a:r>
              <a:rPr lang="en-US" altLang="ko-KR" sz="2500" err="1">
                <a:latin typeface="Tlab 돋움 레귤러 Bold"/>
                <a:ea typeface="Tlab 돋움 레귤러 Bold"/>
                <a:cs typeface="+mn-lt"/>
              </a:rPr>
              <a:t>먹고</a:t>
            </a:r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, </a:t>
            </a:r>
            <a:r>
              <a:rPr lang="ko-KR" altLang="en-US" sz="2500" err="1">
                <a:latin typeface="Tlab 돋움 레귤러 Bold"/>
                <a:ea typeface="Tlab 돋움 레귤러 Bold"/>
                <a:cs typeface="+mn-lt"/>
              </a:rPr>
              <a:t>학교갔다</a:t>
            </a:r>
            <a:r>
              <a:rPr lang="ko-KR" altLang="en-US" sz="2500">
                <a:latin typeface="Tlab 돋움 레귤러 Bold"/>
                <a:ea typeface="Tlab 돋움 레귤러 Bold"/>
                <a:cs typeface="+mn-lt"/>
              </a:rPr>
              <a:t> 집으로</a:t>
            </a:r>
            <a:r>
              <a:rPr lang="en-US" altLang="ko-KR" sz="2500">
                <a:latin typeface="Tlab 돋움 레귤러 Bold"/>
                <a:ea typeface="Tlab 돋움 레귤러 Bold"/>
                <a:cs typeface="+mn-lt"/>
              </a:rPr>
              <a:t> </a:t>
            </a:r>
          </a:p>
          <a:p>
            <a:r>
              <a:rPr lang="ko-KR" altLang="en-US" sz="2500">
                <a:latin typeface="Tlab 돋움 레귤러 Bold"/>
                <a:ea typeface="Tlab 돋움 레귤러 Bold"/>
                <a:cs typeface="+mn-lt"/>
              </a:rPr>
              <a:t>     돌아가야만</a:t>
            </a:r>
            <a:r>
              <a:rPr lang="en-US" sz="2500">
                <a:latin typeface="Tlab 돋움 레귤러 Bold"/>
                <a:ea typeface="Tlab 돋움 레귤러 Bold"/>
                <a:cs typeface="+mn-lt"/>
              </a:rPr>
              <a:t> </a:t>
            </a:r>
            <a:r>
              <a:rPr lang="en-US" sz="2500" err="1">
                <a:latin typeface="Tlab 돋움 레귤러 Bold"/>
                <a:ea typeface="Tlab 돋움 레귤러 Bold"/>
                <a:cs typeface="+mn-lt"/>
              </a:rPr>
              <a:t>라운드가</a:t>
            </a:r>
            <a:r>
              <a:rPr lang="en-US" sz="2500">
                <a:latin typeface="Tlab 돋움 레귤러 Bold"/>
                <a:ea typeface="Tlab 돋움 레귤러 Bold"/>
                <a:cs typeface="+mn-lt"/>
              </a:rPr>
              <a:t> </a:t>
            </a:r>
            <a:r>
              <a:rPr lang="ko-KR" altLang="en-US" sz="2500">
                <a:latin typeface="Tlab 돋움 레귤러 Bold"/>
                <a:ea typeface="Tlab 돋움 레귤러 Bold"/>
                <a:cs typeface="+mn-lt"/>
              </a:rPr>
              <a:t>올라감.</a:t>
            </a:r>
            <a:endParaRPr lang="en-US" sz="2500">
              <a:latin typeface="Tlab 돋움 레귤러 Bold"/>
              <a:ea typeface="Tlab 돋움 레귤러 Bold"/>
              <a:cs typeface="+mn-lt"/>
            </a:endParaRPr>
          </a:p>
          <a:p>
            <a:endParaRPr lang="en-US" altLang="ko-KR" sz="2500">
              <a:latin typeface="Tlab 돋움 레귤러 Bold"/>
              <a:ea typeface="Tlab 돋움 레귤러 Bold"/>
              <a:cs typeface="+mn-lt"/>
            </a:endParaRPr>
          </a:p>
          <a:p>
            <a:endParaRPr lang="en-US" altLang="ko-KR" sz="2500">
              <a:latin typeface="Tlab 돋움 레귤러 Bold"/>
              <a:ea typeface="Tlab 돋움 레귤러 Bold"/>
              <a:cs typeface="+mn-lt"/>
            </a:endParaRPr>
          </a:p>
          <a:p>
            <a:r>
              <a:rPr lang="ko-KR" altLang="en-US" sz="2500">
                <a:latin typeface="Tlab 돋움 레귤러 Bold"/>
                <a:ea typeface="Tlab 돋움 레귤러 Bold"/>
                <a:cs typeface="+mn-lt"/>
              </a:rPr>
              <a:t>※한 </a:t>
            </a:r>
            <a:r>
              <a:rPr lang="en-US" sz="2500" err="1">
                <a:latin typeface="Tlab 돋움 레귤러 Bold"/>
                <a:ea typeface="Tlab 돋움 레귤러 Bold"/>
                <a:cs typeface="+mn-lt"/>
              </a:rPr>
              <a:t>라운드가</a:t>
            </a:r>
            <a:r>
              <a:rPr lang="en-US" sz="2500">
                <a:latin typeface="Tlab 돋움 레귤러 Bold"/>
                <a:ea typeface="Tlab 돋움 레귤러 Bold"/>
                <a:cs typeface="+mn-lt"/>
              </a:rPr>
              <a:t> </a:t>
            </a:r>
            <a:r>
              <a:rPr lang="en-US" sz="2500" err="1">
                <a:latin typeface="Tlab 돋움 레귤러 Bold"/>
                <a:ea typeface="Tlab 돋움 레귤러 Bold"/>
                <a:cs typeface="+mn-lt"/>
              </a:rPr>
              <a:t>올라갈수록</a:t>
            </a:r>
            <a:r>
              <a:rPr lang="en-US" sz="2500">
                <a:latin typeface="Tlab 돋움 레귤러 Bold"/>
                <a:ea typeface="Tlab 돋움 레귤러 Bold"/>
                <a:cs typeface="+mn-lt"/>
              </a:rPr>
              <a:t> </a:t>
            </a:r>
            <a:r>
              <a:rPr lang="en-US" sz="2500" err="1">
                <a:latin typeface="Tlab 돋움 레귤러 Bold"/>
                <a:ea typeface="Tlab 돋움 레귤러 Bold"/>
                <a:cs typeface="+mn-lt"/>
              </a:rPr>
              <a:t>차의</a:t>
            </a:r>
            <a:r>
              <a:rPr lang="en-US" sz="2500">
                <a:latin typeface="Tlab 돋움 레귤러 Bold"/>
                <a:ea typeface="Tlab 돋움 레귤러 Bold"/>
                <a:cs typeface="+mn-lt"/>
              </a:rPr>
              <a:t> </a:t>
            </a:r>
            <a:r>
              <a:rPr lang="en-US" sz="2500" err="1">
                <a:latin typeface="Tlab 돋움 레귤러 Bold"/>
                <a:ea typeface="Tlab 돋움 레귤러 Bold"/>
                <a:cs typeface="+mn-lt"/>
              </a:rPr>
              <a:t>개수도</a:t>
            </a:r>
            <a:r>
              <a:rPr lang="en-US" sz="2500">
                <a:latin typeface="Tlab 돋움 레귤러 Bold"/>
                <a:ea typeface="Tlab 돋움 레귤러 Bold"/>
                <a:cs typeface="+mn-lt"/>
              </a:rPr>
              <a:t> </a:t>
            </a:r>
            <a:r>
              <a:rPr lang="en-US" sz="2500" err="1">
                <a:latin typeface="Tlab 돋움 레귤러 Bold"/>
                <a:ea typeface="Tlab 돋움 레귤러 Bold"/>
                <a:cs typeface="+mn-lt"/>
              </a:rPr>
              <a:t>하나씩</a:t>
            </a:r>
            <a:r>
              <a:rPr lang="en-US" sz="2500">
                <a:latin typeface="Tlab 돋움 레귤러 Bold"/>
                <a:ea typeface="Tlab 돋움 레귤러 Bold"/>
                <a:cs typeface="+mn-lt"/>
              </a:rPr>
              <a:t> </a:t>
            </a:r>
            <a:r>
              <a:rPr lang="ko-KR" altLang="en-US" sz="2500">
                <a:latin typeface="Tlab 돋움 레귤러 Bold"/>
                <a:ea typeface="Tlab 돋움 레귤러 Bold"/>
                <a:cs typeface="+mn-lt"/>
              </a:rPr>
              <a:t>올라감.</a:t>
            </a:r>
            <a:endParaRPr lang="en-US" sz="2500">
              <a:latin typeface="Tlab 돋움 레귤러 Bold"/>
              <a:ea typeface="Tlab 돋움 레귤러 Bold"/>
              <a:cs typeface="Calibri"/>
            </a:endParaRPr>
          </a:p>
          <a:p>
            <a:endParaRPr lang="en-US" altLang="ko-KR" sz="2500">
              <a:latin typeface="Tlab 돋움 레귤러 Bold"/>
              <a:ea typeface="Tlab 돋움 레귤러 Bold"/>
              <a:cs typeface="Calibri"/>
            </a:endParaRPr>
          </a:p>
        </p:txBody>
      </p:sp>
      <p:pic>
        <p:nvPicPr>
          <p:cNvPr id="2" name="그림 1" descr="텍스트, 폰트, 직사각형, 스크린샷이(가) 표시된 사진&#10;&#10;자동 생성된 설명">
            <a:extLst>
              <a:ext uri="{FF2B5EF4-FFF2-40B4-BE49-F238E27FC236}">
                <a16:creationId xmlns:a16="http://schemas.microsoft.com/office/drawing/2014/main" id="{BEFA39EF-1FC7-0601-5D0E-7CD8BE88C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15" y="2044365"/>
            <a:ext cx="7775407" cy="5626769"/>
          </a:xfrm>
          <a:prstGeom prst="rect">
            <a:avLst/>
          </a:prstGeom>
        </p:spPr>
      </p:pic>
      <p:pic>
        <p:nvPicPr>
          <p:cNvPr id="4" name="그림 3" descr="스크린샷, 디스플레이, 텍스트, 컴퓨터이(가) 표시된 사진&#10;&#10;자동 생성된 설명">
            <a:extLst>
              <a:ext uri="{FF2B5EF4-FFF2-40B4-BE49-F238E27FC236}">
                <a16:creationId xmlns:a16="http://schemas.microsoft.com/office/drawing/2014/main" id="{0CE51150-E5C9-C8FA-180D-7F1A43A5B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33" y="2045368"/>
            <a:ext cx="7786574" cy="5925554"/>
          </a:xfrm>
          <a:prstGeom prst="rect">
            <a:avLst/>
          </a:prstGeom>
        </p:spPr>
      </p:pic>
      <p:pic>
        <p:nvPicPr>
          <p:cNvPr id="3" name="그림 2" descr="직사각형, 사각형, 스크린샷, 패턴이(가) 표시된 사진&#10;&#10;자동 생성된 설명">
            <a:extLst>
              <a:ext uri="{FF2B5EF4-FFF2-40B4-BE49-F238E27FC236}">
                <a16:creationId xmlns:a16="http://schemas.microsoft.com/office/drawing/2014/main" id="{1B3C4EFB-9654-7F46-80F6-DEDE9D810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11" y="1864894"/>
            <a:ext cx="8057526" cy="6271461"/>
          </a:xfrm>
          <a:prstGeom prst="rect">
            <a:avLst/>
          </a:prstGeom>
        </p:spPr>
      </p:pic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277611CB-5A99-22CF-A78F-8B3429A05F28}"/>
              </a:ext>
            </a:extLst>
          </p:cNvPr>
          <p:cNvSpPr/>
          <p:nvPr/>
        </p:nvSpPr>
        <p:spPr>
          <a:xfrm>
            <a:off x="4574006" y="1641307"/>
            <a:ext cx="345906" cy="451184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72AE28-879F-995A-CE1F-7EC388FCFA81}"/>
              </a:ext>
            </a:extLst>
          </p:cNvPr>
          <p:cNvSpPr txBox="1"/>
          <p:nvPr/>
        </p:nvSpPr>
        <p:spPr>
          <a:xfrm>
            <a:off x="4243138" y="1175083"/>
            <a:ext cx="38952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000" b="1">
                <a:ea typeface="맑은 고딕"/>
                <a:cs typeface="Calibri"/>
              </a:rPr>
              <a:t>SCHOOL</a:t>
            </a:r>
            <a:endParaRPr lang="ko-KR" altLang="en-US" sz="3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20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01586" y="509669"/>
            <a:ext cx="8909024" cy="911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altLang="ko-KR" sz="6950" b="1" spc="-209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사용된</a:t>
            </a:r>
            <a:r>
              <a:rPr lang="en-US" altLang="ko-KR" sz="695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C++ ​</a:t>
            </a:r>
            <a:r>
              <a:rPr lang="en-US" altLang="ko-KR" sz="6950" b="1" spc="-209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개념들</a:t>
            </a:r>
            <a:endParaRPr lang="ko-KR" altLang="en-US" sz="6950" b="1" spc="-209" err="1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82792" y="518166"/>
            <a:ext cx="650534" cy="650534"/>
            <a:chOff x="0" y="0"/>
            <a:chExt cx="867378" cy="867378"/>
          </a:xfrm>
        </p:grpSpPr>
        <p:sp>
          <p:nvSpPr>
            <p:cNvPr id="7" name="AutoShape 7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BAEE028-7815-3E18-014E-C2BE42BF5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32" y="8921732"/>
            <a:ext cx="1791135" cy="1341023"/>
          </a:xfrm>
          <a:prstGeom prst="rect">
            <a:avLst/>
          </a:prstGeom>
        </p:spPr>
      </p:pic>
      <p:grpSp>
        <p:nvGrpSpPr>
          <p:cNvPr id="15" name="Group 7">
            <a:extLst>
              <a:ext uri="{FF2B5EF4-FFF2-40B4-BE49-F238E27FC236}">
                <a16:creationId xmlns:a16="http://schemas.microsoft.com/office/drawing/2014/main" id="{2D7E3899-C9C6-8F15-6821-5462BCED32AD}"/>
              </a:ext>
            </a:extLst>
          </p:cNvPr>
          <p:cNvGrpSpPr/>
          <p:nvPr/>
        </p:nvGrpSpPr>
        <p:grpSpPr>
          <a:xfrm>
            <a:off x="1944135" y="2277247"/>
            <a:ext cx="3223445" cy="3223445"/>
            <a:chOff x="0" y="0"/>
            <a:chExt cx="812800" cy="812800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B4F0B00D-C5A1-9986-84E1-696B60E398E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E532D2D3-02EE-087E-DEB3-AC1DE02AB0D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10">
            <a:extLst>
              <a:ext uri="{FF2B5EF4-FFF2-40B4-BE49-F238E27FC236}">
                <a16:creationId xmlns:a16="http://schemas.microsoft.com/office/drawing/2014/main" id="{512CDE81-A2F3-FC86-BE99-5DDD82F47D43}"/>
              </a:ext>
            </a:extLst>
          </p:cNvPr>
          <p:cNvGrpSpPr/>
          <p:nvPr/>
        </p:nvGrpSpPr>
        <p:grpSpPr>
          <a:xfrm>
            <a:off x="13168276" y="2255681"/>
            <a:ext cx="3223445" cy="3223445"/>
            <a:chOff x="0" y="0"/>
            <a:chExt cx="812800" cy="812800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0565F7CB-129C-AE25-26F5-CA0B026A56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FCE5089D-2BDD-21C1-FECE-10B145C9947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7" name="Group 13">
            <a:extLst>
              <a:ext uri="{FF2B5EF4-FFF2-40B4-BE49-F238E27FC236}">
                <a16:creationId xmlns:a16="http://schemas.microsoft.com/office/drawing/2014/main" id="{C450CDC2-1F6A-686B-3109-BB6ABCBD3292}"/>
              </a:ext>
            </a:extLst>
          </p:cNvPr>
          <p:cNvGrpSpPr/>
          <p:nvPr/>
        </p:nvGrpSpPr>
        <p:grpSpPr>
          <a:xfrm>
            <a:off x="7653731" y="2277247"/>
            <a:ext cx="3223445" cy="3223445"/>
            <a:chOff x="0" y="0"/>
            <a:chExt cx="812800" cy="812800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9E9C456-5D6C-78B7-20FE-8C25E126E6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4BE2265E-32D3-6D74-BB58-F584E859A48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9" name="TextBox 17">
            <a:extLst>
              <a:ext uri="{FF2B5EF4-FFF2-40B4-BE49-F238E27FC236}">
                <a16:creationId xmlns:a16="http://schemas.microsoft.com/office/drawing/2014/main" id="{0E1B7524-A2DD-B887-225E-D80B0581EB67}"/>
              </a:ext>
            </a:extLst>
          </p:cNvPr>
          <p:cNvSpPr txBox="1"/>
          <p:nvPr/>
        </p:nvSpPr>
        <p:spPr>
          <a:xfrm>
            <a:off x="1707177" y="3648674"/>
            <a:ext cx="3697363" cy="473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altLang="ko-KR" sz="3600" b="1" spc="-28">
                <a:solidFill>
                  <a:srgbClr val="4A60DD"/>
                </a:solidFill>
                <a:latin typeface="Tlab 돋움 레귤러 Bold"/>
                <a:ea typeface="Tlab 돋움 레귤러 Bold"/>
              </a:rPr>
              <a:t>Overloading</a:t>
            </a: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D8F8129B-45AD-DC96-BD1B-56FCF36C6D3F}"/>
              </a:ext>
            </a:extLst>
          </p:cNvPr>
          <p:cNvSpPr txBox="1"/>
          <p:nvPr/>
        </p:nvSpPr>
        <p:spPr>
          <a:xfrm>
            <a:off x="13016671" y="3627108"/>
            <a:ext cx="3546401" cy="473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3600" b="1" spc="-28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Overriding</a:t>
            </a: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7EF88DFC-0D1A-B8B9-F5B5-ADBD0BAA98DF}"/>
              </a:ext>
            </a:extLst>
          </p:cNvPr>
          <p:cNvSpPr txBox="1"/>
          <p:nvPr/>
        </p:nvSpPr>
        <p:spPr>
          <a:xfrm>
            <a:off x="7331861" y="3648674"/>
            <a:ext cx="3697363" cy="473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36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Inheritance</a:t>
            </a: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4C92D1BF-4702-3E61-B8DD-7ADA3AB70C6A}"/>
              </a:ext>
            </a:extLst>
          </p:cNvPr>
          <p:cNvSpPr txBox="1"/>
          <p:nvPr/>
        </p:nvSpPr>
        <p:spPr>
          <a:xfrm>
            <a:off x="104914" y="7173989"/>
            <a:ext cx="6901889" cy="2667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50" b="1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충돌 조건은 차와 플레이어가 부딪히는 경우</a:t>
            </a:r>
            <a:endParaRPr lang="ko-KR" dirty="0">
              <a:ea typeface="맑은 고딕"/>
              <a:cs typeface="Calibri"/>
            </a:endParaRPr>
          </a:p>
          <a:p>
            <a:pPr algn="ctr">
              <a:lnSpc>
                <a:spcPts val="3499"/>
              </a:lnSpc>
            </a:pPr>
            <a:r>
              <a:rPr lang="ko-KR" altLang="en-US" sz="2450" b="1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1. 플레이어가 차에 들이 받는 경우</a:t>
            </a:r>
            <a:br>
              <a:rPr lang="ko-KR" altLang="en-US" sz="2450" b="1" dirty="0">
                <a:latin typeface="Tlab 돋움 레귤러 Bold"/>
                <a:ea typeface="Tlab 돋움 레귤러 Bold"/>
                <a:cs typeface="Tlab 돋움 레귤러 Bold"/>
              </a:rPr>
            </a:br>
            <a:r>
              <a:rPr lang="ko-KR" altLang="en-US" sz="2450" b="1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2. 플레이어가 가만히 있는데 차가 오는 경우</a:t>
            </a:r>
            <a:endParaRPr lang="ko-KR" dirty="0"/>
          </a:p>
          <a:p>
            <a:pPr algn="ctr">
              <a:lnSpc>
                <a:spcPts val="3499"/>
              </a:lnSpc>
            </a:pPr>
            <a:r>
              <a:rPr lang="ko-KR" altLang="en-US" sz="2450" b="1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1번의 경우 탈출하는 경우가 있기 때문에 체리의 초기화를 위해 체리 클래스의 인자 전달이 필요</a:t>
            </a:r>
            <a:endParaRPr lang="ko-KR" dirty="0">
              <a:ea typeface="맑은 고딕"/>
              <a:cs typeface="Calibri"/>
            </a:endParaRPr>
          </a:p>
          <a:p>
            <a:pPr algn="ctr">
              <a:lnSpc>
                <a:spcPts val="3499"/>
              </a:lnSpc>
            </a:pPr>
            <a:endParaRPr lang="en-US" altLang="ko-KR" sz="2450" b="1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grpSp>
        <p:nvGrpSpPr>
          <p:cNvPr id="44" name="Group 23">
            <a:extLst>
              <a:ext uri="{FF2B5EF4-FFF2-40B4-BE49-F238E27FC236}">
                <a16:creationId xmlns:a16="http://schemas.microsoft.com/office/drawing/2014/main" id="{E6915F88-FADB-D437-BB7F-23A92998E95C}"/>
              </a:ext>
            </a:extLst>
          </p:cNvPr>
          <p:cNvGrpSpPr/>
          <p:nvPr/>
        </p:nvGrpSpPr>
        <p:grpSpPr>
          <a:xfrm>
            <a:off x="14535854" y="5799075"/>
            <a:ext cx="488291" cy="855435"/>
            <a:chOff x="1" y="-1"/>
            <a:chExt cx="651054" cy="1140582"/>
          </a:xfrm>
        </p:grpSpPr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453649C4-1DBF-AC78-37D6-6ABB7934467B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CF2A1998-A816-DD18-32CA-C2F50D01074B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B8B1BAC6-F49E-EC3F-AB2E-FF6D7D8E03AF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9" name="Group 27">
            <a:extLst>
              <a:ext uri="{FF2B5EF4-FFF2-40B4-BE49-F238E27FC236}">
                <a16:creationId xmlns:a16="http://schemas.microsoft.com/office/drawing/2014/main" id="{9B90976A-8839-41CB-619D-2567FE5618BB}"/>
              </a:ext>
            </a:extLst>
          </p:cNvPr>
          <p:cNvGrpSpPr/>
          <p:nvPr/>
        </p:nvGrpSpPr>
        <p:grpSpPr>
          <a:xfrm>
            <a:off x="9022662" y="5820641"/>
            <a:ext cx="488291" cy="855435"/>
            <a:chOff x="1" y="-1"/>
            <a:chExt cx="651054" cy="1140582"/>
          </a:xfrm>
        </p:grpSpPr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EEEBFD62-E294-9655-77CC-820DA88CDD8C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114D83D9-6978-1BFD-0A41-C572E454E30C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2DCED12-C525-E538-F218-76D51A44FE20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4" name="Group 31">
            <a:extLst>
              <a:ext uri="{FF2B5EF4-FFF2-40B4-BE49-F238E27FC236}">
                <a16:creationId xmlns:a16="http://schemas.microsoft.com/office/drawing/2014/main" id="{368F9907-B3FF-72E2-BE07-C5DA83A78325}"/>
              </a:ext>
            </a:extLst>
          </p:cNvPr>
          <p:cNvGrpSpPr/>
          <p:nvPr/>
        </p:nvGrpSpPr>
        <p:grpSpPr>
          <a:xfrm>
            <a:off x="3287829" y="5820640"/>
            <a:ext cx="488291" cy="855435"/>
            <a:chOff x="1" y="-1"/>
            <a:chExt cx="651054" cy="1140582"/>
          </a:xfrm>
        </p:grpSpPr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B2E2111F-ABCE-BE33-950D-BE22987A8B1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2FD34F73-0869-6AC4-7268-1E09ADF4B6A5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2B1CA0E9-8A5D-E2F0-28B4-A4F457D495D3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TextBox 21">
            <a:extLst>
              <a:ext uri="{FF2B5EF4-FFF2-40B4-BE49-F238E27FC236}">
                <a16:creationId xmlns:a16="http://schemas.microsoft.com/office/drawing/2014/main" id="{1D61A67C-A287-3CD5-28FC-9954C54B218E}"/>
              </a:ext>
            </a:extLst>
          </p:cNvPr>
          <p:cNvSpPr txBox="1"/>
          <p:nvPr/>
        </p:nvSpPr>
        <p:spPr>
          <a:xfrm>
            <a:off x="12622165" y="7168030"/>
            <a:ext cx="4292398" cy="1769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50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추상 클래스 </a:t>
            </a:r>
            <a:r>
              <a:rPr lang="ko-KR" altLang="en-US" sz="2450" b="1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Object의</a:t>
            </a:r>
            <a:r>
              <a:rPr lang="ko-KR" altLang="en-US" sz="2450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 순수 가상함수 </a:t>
            </a:r>
            <a:r>
              <a:rPr lang="ko-KR" altLang="en-US" sz="2450" b="1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Draw_Object</a:t>
            </a:r>
            <a:r>
              <a:rPr lang="en-US" sz="2450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()</a:t>
            </a:r>
            <a:r>
              <a:rPr lang="ko-KR" altLang="en-US" sz="2450" b="1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를</a:t>
            </a:r>
            <a:r>
              <a:rPr lang="en-US" sz="2450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 derived class car</a:t>
            </a:r>
            <a:r>
              <a:rPr lang="ko-KR" altLang="en-US" sz="2450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와</a:t>
            </a:r>
            <a:r>
              <a:rPr lang="en-US" sz="2450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 frog</a:t>
            </a:r>
            <a:r>
              <a:rPr lang="ko-KR" altLang="en-US" sz="2450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에서</a:t>
            </a:r>
            <a:r>
              <a:rPr lang="en-US" altLang="ko-KR" sz="2450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en-US" altLang="ko-KR" sz="2450" b="1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정의</a:t>
            </a:r>
            <a:endParaRPr lang="en-US" sz="2450" b="1" err="1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A8419858-4578-8F59-6998-054D297277B1}"/>
              </a:ext>
            </a:extLst>
          </p:cNvPr>
          <p:cNvSpPr txBox="1"/>
          <p:nvPr/>
        </p:nvSpPr>
        <p:spPr>
          <a:xfrm>
            <a:off x="7123677" y="7164057"/>
            <a:ext cx="4292398" cy="1321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499"/>
              </a:lnSpc>
            </a:pPr>
            <a:r>
              <a:rPr lang="ko-KR" altLang="en-US" sz="2450" b="1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Inheritance</a:t>
            </a:r>
            <a:r>
              <a:rPr lang="ko-KR" altLang="en-US" sz="2450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 개념을 사용하기 위해 </a:t>
            </a:r>
            <a:r>
              <a:rPr lang="ko-KR" altLang="en-US" sz="2450" b="1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Object</a:t>
            </a:r>
            <a:r>
              <a:rPr lang="ko-KR" altLang="en-US" sz="2450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 클래스를 </a:t>
            </a:r>
            <a:r>
              <a:rPr lang="ko-KR" altLang="en-US" sz="2450" b="1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car와</a:t>
            </a:r>
            <a:r>
              <a:rPr lang="ko-KR" altLang="en-US" sz="2450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ko-KR" altLang="en-US" sz="2450" b="1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frog에서</a:t>
            </a:r>
            <a:r>
              <a:rPr lang="ko-KR" altLang="en-US" sz="2450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 상속받아서 사용</a:t>
            </a:r>
          </a:p>
        </p:txBody>
      </p:sp>
    </p:spTree>
    <p:extLst>
      <p:ext uri="{BB962C8B-B14F-4D97-AF65-F5344CB8AC3E}">
        <p14:creationId xmlns:p14="http://schemas.microsoft.com/office/powerpoint/2010/main" val="412648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9897" y="355697"/>
            <a:ext cx="8192746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ko-KR" altLang="en-US" sz="695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ko-KR" altLang="en-US" sz="6950" b="1" spc="-209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Class</a:t>
            </a:r>
            <a:r>
              <a:rPr lang="ko-KR" altLang="en-US" sz="695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ko-KR" altLang="en-US" sz="6950" b="1" spc="-209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Diagram</a:t>
            </a:r>
            <a:endParaRPr lang="ko-KR" altLang="en-US" sz="6950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09A15B-418B-0CCA-D9D2-83928F2566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32" y="8921732"/>
            <a:ext cx="1791135" cy="1341023"/>
          </a:xfrm>
          <a:prstGeom prst="rect">
            <a:avLst/>
          </a:prstGeom>
        </p:spPr>
      </p:pic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27F27789-6790-43A6-AA97-483C651D9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648" y="1514773"/>
            <a:ext cx="8369238" cy="766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15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C09A15B-418B-0CCA-D9D2-83928F2566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32" y="8921732"/>
            <a:ext cx="1791135" cy="1341023"/>
          </a:xfrm>
          <a:prstGeom prst="rect">
            <a:avLst/>
          </a:prstGeom>
        </p:spPr>
      </p:pic>
      <p:pic>
        <p:nvPicPr>
          <p:cNvPr id="3" name="그림 2" descr="텍스트, 스크린샷, 폰트, 번호이(가) 표시된 사진">
            <a:extLst>
              <a:ext uri="{FF2B5EF4-FFF2-40B4-BE49-F238E27FC236}">
                <a16:creationId xmlns:a16="http://schemas.microsoft.com/office/drawing/2014/main" id="{A57A77AF-DDBF-9610-82FB-DEBF73B5D4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79" r="305" b="-180"/>
          <a:stretch/>
        </p:blipFill>
        <p:spPr>
          <a:xfrm>
            <a:off x="407357" y="1922821"/>
            <a:ext cx="6898391" cy="7679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D613C0E7-76D4-F562-4EEB-86EF726E6E42}"/>
              </a:ext>
            </a:extLst>
          </p:cNvPr>
          <p:cNvSpPr txBox="1"/>
          <p:nvPr/>
        </p:nvSpPr>
        <p:spPr>
          <a:xfrm>
            <a:off x="649295" y="985931"/>
            <a:ext cx="8151925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altLang="ko-KR" sz="3000" b="1" spc="-209">
                <a:latin typeface="Tlab 돋움 레귤러 Bold"/>
                <a:ea typeface="Tlab 돋움 레귤러 Bold"/>
                <a:sym typeface="Tlab 돋움 레귤러 Bold"/>
              </a:rPr>
              <a:t>Base</a:t>
            </a:r>
            <a:r>
              <a:rPr lang="ko-KR" sz="3000" b="1" spc="-209"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sz="3000" b="1" spc="-209">
                <a:latin typeface="Tlab 돋움 레귤러 Bold"/>
                <a:ea typeface="Tlab 돋움 레귤러 Bold"/>
                <a:sym typeface="Tlab 돋움 레귤러 Bold"/>
              </a:rPr>
              <a:t>Class</a:t>
            </a:r>
            <a:endParaRPr lang="ko-KR" sz="3000" err="1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78B8DDA-AFD3-276C-D0CE-C8BAF08A45E2}"/>
              </a:ext>
            </a:extLst>
          </p:cNvPr>
          <p:cNvCxnSpPr/>
          <p:nvPr/>
        </p:nvCxnSpPr>
        <p:spPr>
          <a:xfrm flipH="1">
            <a:off x="7766097" y="1374322"/>
            <a:ext cx="40821" cy="8558891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">
            <a:extLst>
              <a:ext uri="{FF2B5EF4-FFF2-40B4-BE49-F238E27FC236}">
                <a16:creationId xmlns:a16="http://schemas.microsoft.com/office/drawing/2014/main" id="{6D01E5C3-6881-01FE-504D-6E936E575FD0}"/>
              </a:ext>
            </a:extLst>
          </p:cNvPr>
          <p:cNvSpPr txBox="1"/>
          <p:nvPr/>
        </p:nvSpPr>
        <p:spPr>
          <a:xfrm>
            <a:off x="8469105" y="985930"/>
            <a:ext cx="8151925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altLang="ko-KR" sz="3000" b="1" spc="-209">
                <a:latin typeface="Tlab 돋움 레귤러 Bold"/>
                <a:ea typeface="Tlab 돋움 레귤러 Bold"/>
                <a:sym typeface="Tlab 돋움 레귤러 Bold"/>
              </a:rPr>
              <a:t>Derived </a:t>
            </a:r>
            <a:r>
              <a:rPr lang="ko-KR" sz="3000" b="1" spc="-209">
                <a:latin typeface="Tlab 돋움 레귤러 Bold"/>
                <a:ea typeface="Tlab 돋움 레귤러 Bold"/>
                <a:sym typeface="Tlab 돋움 레귤러 Bold"/>
              </a:rPr>
              <a:t> </a:t>
            </a:r>
            <a:r>
              <a:rPr lang="en-US" altLang="ko-KR" sz="3000" b="1" spc="-209">
                <a:latin typeface="Tlab 돋움 레귤러 Bold"/>
                <a:ea typeface="Tlab 돋움 레귤러 Bold"/>
                <a:sym typeface="Tlab 돋움 레귤러 Bold"/>
              </a:rPr>
              <a:t>Class</a:t>
            </a:r>
            <a:endParaRPr lang="ko-KR" sz="3000" err="1"/>
          </a:p>
        </p:txBody>
      </p:sp>
      <p:grpSp>
        <p:nvGrpSpPr>
          <p:cNvPr id="38" name="Group 7">
            <a:extLst>
              <a:ext uri="{FF2B5EF4-FFF2-40B4-BE49-F238E27FC236}">
                <a16:creationId xmlns:a16="http://schemas.microsoft.com/office/drawing/2014/main" id="{5989E63E-69BF-4B7A-8773-906C43DE659E}"/>
              </a:ext>
            </a:extLst>
          </p:cNvPr>
          <p:cNvGrpSpPr/>
          <p:nvPr/>
        </p:nvGrpSpPr>
        <p:grpSpPr>
          <a:xfrm>
            <a:off x="253093" y="255334"/>
            <a:ext cx="650534" cy="867378"/>
            <a:chOff x="0" y="0"/>
            <a:chExt cx="867378" cy="867378"/>
          </a:xfrm>
        </p:grpSpPr>
        <p:sp>
          <p:nvSpPr>
            <p:cNvPr id="34" name="AutoShape 8">
              <a:extLst>
                <a:ext uri="{FF2B5EF4-FFF2-40B4-BE49-F238E27FC236}">
                  <a16:creationId xmlns:a16="http://schemas.microsoft.com/office/drawing/2014/main" id="{3BC125CA-855C-5F4E-C426-83D7F9F225EE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AutoShape 9">
              <a:extLst>
                <a:ext uri="{FF2B5EF4-FFF2-40B4-BE49-F238E27FC236}">
                  <a16:creationId xmlns:a16="http://schemas.microsoft.com/office/drawing/2014/main" id="{ED565C8C-4ABB-4706-163F-C52B40247436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AutoShape 10">
              <a:extLst>
                <a:ext uri="{FF2B5EF4-FFF2-40B4-BE49-F238E27FC236}">
                  <a16:creationId xmlns:a16="http://schemas.microsoft.com/office/drawing/2014/main" id="{D8F92317-BFFA-4DA9-E01A-743929A53F60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AutoShape 11">
              <a:extLst>
                <a:ext uri="{FF2B5EF4-FFF2-40B4-BE49-F238E27FC236}">
                  <a16:creationId xmlns:a16="http://schemas.microsoft.com/office/drawing/2014/main" id="{2BDA46AA-D5F2-D36B-A75D-BEC43BB69168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0" name="TextBox 12">
            <a:extLst>
              <a:ext uri="{FF2B5EF4-FFF2-40B4-BE49-F238E27FC236}">
                <a16:creationId xmlns:a16="http://schemas.microsoft.com/office/drawing/2014/main" id="{6652BF61-F175-DDFD-507D-C679CFB88047}"/>
              </a:ext>
            </a:extLst>
          </p:cNvPr>
          <p:cNvSpPr txBox="1"/>
          <p:nvPr/>
        </p:nvSpPr>
        <p:spPr>
          <a:xfrm>
            <a:off x="1207189" y="257336"/>
            <a:ext cx="8192746" cy="93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ko-KR" altLang="en-US" sz="6950" b="1" spc="-209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Class</a:t>
            </a:r>
            <a:r>
              <a:rPr lang="ko-KR" altLang="en-US" sz="695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6950" b="1" spc="-209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Code</a:t>
            </a:r>
            <a:r>
              <a:rPr lang="ko-KR" altLang="en-US" sz="695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​</a:t>
            </a:r>
            <a:endParaRPr lang="en-US" sz="6999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8" name="그림 7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2C2A7AB8-7E35-9C50-7912-513AAF4A9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229" y="2202977"/>
            <a:ext cx="9034713" cy="26676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98247391-2338-DD4A-8A47-CD085A432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971" y="5646598"/>
            <a:ext cx="9041230" cy="2598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445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9897" y="355697"/>
            <a:ext cx="8192746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ko-KR" altLang="en-US" sz="695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ko-KR" altLang="en-US" sz="6950" b="1" spc="-209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Class</a:t>
            </a:r>
            <a:r>
              <a:rPr lang="ko-KR" altLang="en-US" sz="695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 </a:t>
            </a:r>
            <a:r>
              <a:rPr lang="ko-KR" altLang="en-US" sz="6950" b="1" spc="-209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</a:rPr>
              <a:t>Diagram</a:t>
            </a:r>
            <a:endParaRPr lang="ko-KR" altLang="en-US" sz="6950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09A15B-418B-0CCA-D9D2-83928F2566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32" y="8921732"/>
            <a:ext cx="1791135" cy="1341023"/>
          </a:xfrm>
          <a:prstGeom prst="rect">
            <a:avLst/>
          </a:prstGeom>
        </p:spPr>
      </p:pic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3242AE5-F556-CCA3-EE7E-0E6AE8708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58" y="2101467"/>
            <a:ext cx="6006859" cy="5741597"/>
          </a:xfrm>
          <a:prstGeom prst="rect">
            <a:avLst/>
          </a:prstGeom>
        </p:spPr>
      </p:pic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2B44AEA-AA8D-611D-D0D9-F39B1FD6D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7248" y="2109178"/>
            <a:ext cx="6347158" cy="57707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9678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C09A15B-418B-0CCA-D9D2-83928F2566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32" y="8921732"/>
            <a:ext cx="1791135" cy="1341023"/>
          </a:xfrm>
          <a:prstGeom prst="rect">
            <a:avLst/>
          </a:prstGeom>
        </p:spPr>
      </p:pic>
      <p:grpSp>
        <p:nvGrpSpPr>
          <p:cNvPr id="38" name="Group 7">
            <a:extLst>
              <a:ext uri="{FF2B5EF4-FFF2-40B4-BE49-F238E27FC236}">
                <a16:creationId xmlns:a16="http://schemas.microsoft.com/office/drawing/2014/main" id="{5989E63E-69BF-4B7A-8773-906C43DE659E}"/>
              </a:ext>
            </a:extLst>
          </p:cNvPr>
          <p:cNvGrpSpPr/>
          <p:nvPr/>
        </p:nvGrpSpPr>
        <p:grpSpPr>
          <a:xfrm>
            <a:off x="253093" y="270373"/>
            <a:ext cx="650534" cy="747063"/>
            <a:chOff x="0" y="0"/>
            <a:chExt cx="867378" cy="867378"/>
          </a:xfrm>
        </p:grpSpPr>
        <p:sp>
          <p:nvSpPr>
            <p:cNvPr id="34" name="AutoShape 8">
              <a:extLst>
                <a:ext uri="{FF2B5EF4-FFF2-40B4-BE49-F238E27FC236}">
                  <a16:creationId xmlns:a16="http://schemas.microsoft.com/office/drawing/2014/main" id="{3BC125CA-855C-5F4E-C426-83D7F9F225EE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AutoShape 9">
              <a:extLst>
                <a:ext uri="{FF2B5EF4-FFF2-40B4-BE49-F238E27FC236}">
                  <a16:creationId xmlns:a16="http://schemas.microsoft.com/office/drawing/2014/main" id="{ED565C8C-4ABB-4706-163F-C52B40247436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AutoShape 10">
              <a:extLst>
                <a:ext uri="{FF2B5EF4-FFF2-40B4-BE49-F238E27FC236}">
                  <a16:creationId xmlns:a16="http://schemas.microsoft.com/office/drawing/2014/main" id="{D8F92317-BFFA-4DA9-E01A-743929A53F60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AutoShape 11">
              <a:extLst>
                <a:ext uri="{FF2B5EF4-FFF2-40B4-BE49-F238E27FC236}">
                  <a16:creationId xmlns:a16="http://schemas.microsoft.com/office/drawing/2014/main" id="{2BDA46AA-D5F2-D36B-A75D-BEC43BB69168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0" name="TextBox 12">
            <a:extLst>
              <a:ext uri="{FF2B5EF4-FFF2-40B4-BE49-F238E27FC236}">
                <a16:creationId xmlns:a16="http://schemas.microsoft.com/office/drawing/2014/main" id="{6652BF61-F175-DDFD-507D-C679CFB88047}"/>
              </a:ext>
            </a:extLst>
          </p:cNvPr>
          <p:cNvSpPr txBox="1"/>
          <p:nvPr/>
        </p:nvSpPr>
        <p:spPr>
          <a:xfrm>
            <a:off x="1207189" y="272376"/>
            <a:ext cx="8192746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소스코드 구조도</a:t>
            </a:r>
            <a:endParaRPr lang="en-US" sz="6999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DF12EF8-2045-4E21-E841-D1F233D84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02" y="1194939"/>
            <a:ext cx="4394619" cy="717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0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C09A15B-418B-0CCA-D9D2-83928F2566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32" y="8921732"/>
            <a:ext cx="1791135" cy="1341023"/>
          </a:xfrm>
          <a:prstGeom prst="rect">
            <a:avLst/>
          </a:prstGeom>
        </p:spPr>
      </p:pic>
      <p:grpSp>
        <p:nvGrpSpPr>
          <p:cNvPr id="38" name="Group 7">
            <a:extLst>
              <a:ext uri="{FF2B5EF4-FFF2-40B4-BE49-F238E27FC236}">
                <a16:creationId xmlns:a16="http://schemas.microsoft.com/office/drawing/2014/main" id="{5989E63E-69BF-4B7A-8773-906C43DE659E}"/>
              </a:ext>
            </a:extLst>
          </p:cNvPr>
          <p:cNvGrpSpPr/>
          <p:nvPr/>
        </p:nvGrpSpPr>
        <p:grpSpPr>
          <a:xfrm>
            <a:off x="253093" y="270373"/>
            <a:ext cx="650534" cy="747063"/>
            <a:chOff x="0" y="0"/>
            <a:chExt cx="867378" cy="867378"/>
          </a:xfrm>
        </p:grpSpPr>
        <p:sp>
          <p:nvSpPr>
            <p:cNvPr id="34" name="AutoShape 8">
              <a:extLst>
                <a:ext uri="{FF2B5EF4-FFF2-40B4-BE49-F238E27FC236}">
                  <a16:creationId xmlns:a16="http://schemas.microsoft.com/office/drawing/2014/main" id="{3BC125CA-855C-5F4E-C426-83D7F9F225EE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AutoShape 9">
              <a:extLst>
                <a:ext uri="{FF2B5EF4-FFF2-40B4-BE49-F238E27FC236}">
                  <a16:creationId xmlns:a16="http://schemas.microsoft.com/office/drawing/2014/main" id="{ED565C8C-4ABB-4706-163F-C52B40247436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AutoShape 10">
              <a:extLst>
                <a:ext uri="{FF2B5EF4-FFF2-40B4-BE49-F238E27FC236}">
                  <a16:creationId xmlns:a16="http://schemas.microsoft.com/office/drawing/2014/main" id="{D8F92317-BFFA-4DA9-E01A-743929A53F60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AutoShape 11">
              <a:extLst>
                <a:ext uri="{FF2B5EF4-FFF2-40B4-BE49-F238E27FC236}">
                  <a16:creationId xmlns:a16="http://schemas.microsoft.com/office/drawing/2014/main" id="{2BDA46AA-D5F2-D36B-A75D-BEC43BB69168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0" name="TextBox 12">
            <a:extLst>
              <a:ext uri="{FF2B5EF4-FFF2-40B4-BE49-F238E27FC236}">
                <a16:creationId xmlns:a16="http://schemas.microsoft.com/office/drawing/2014/main" id="{6652BF61-F175-DDFD-507D-C679CFB88047}"/>
              </a:ext>
            </a:extLst>
          </p:cNvPr>
          <p:cNvSpPr txBox="1"/>
          <p:nvPr/>
        </p:nvSpPr>
        <p:spPr>
          <a:xfrm>
            <a:off x="1207189" y="272376"/>
            <a:ext cx="8192746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ko-KR" altLang="en-US" sz="6950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소스코드 - 시작화면</a:t>
            </a:r>
            <a:endParaRPr lang="en-US" sz="6999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" name="그림 2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AEB9F9D7-DBD5-DA9B-2945-EE8FA97DB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60" y="1371098"/>
            <a:ext cx="8541920" cy="6567237"/>
          </a:xfrm>
          <a:prstGeom prst="rect">
            <a:avLst/>
          </a:prstGeo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8C4F9FA-2299-4EDF-8D5B-DE1727173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00" y="267201"/>
            <a:ext cx="8550442" cy="5466345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CE3AD18-5029-D43D-0A07-3EDD912B0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4037" y="5798078"/>
            <a:ext cx="5891892" cy="4264478"/>
          </a:xfrm>
          <a:prstGeom prst="rect">
            <a:avLst/>
          </a:prstGeom>
        </p:spPr>
      </p:pic>
      <p:pic>
        <p:nvPicPr>
          <p:cNvPr id="7" name="그림 6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AE9886D7-8277-1C5C-E3BC-511670846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8166" y="5810323"/>
            <a:ext cx="5909582" cy="4248150"/>
          </a:xfrm>
          <a:prstGeom prst="rect">
            <a:avLst/>
          </a:prstGeom>
        </p:spPr>
      </p:pic>
      <p:pic>
        <p:nvPicPr>
          <p:cNvPr id="8" name="그림 7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EE543AA-CAC5-4B26-4AF7-56F1784A5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3609" y="5838360"/>
            <a:ext cx="5833382" cy="423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7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사용자 지정</PresentationFormat>
  <Slides>19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IOT</dc:creator>
  <cp:revision>26</cp:revision>
  <dcterms:created xsi:type="dcterms:W3CDTF">2006-08-16T00:00:00Z</dcterms:created>
  <dcterms:modified xsi:type="dcterms:W3CDTF">2025-01-02T10:12:20Z</dcterms:modified>
  <dc:identifier>DAGavuWoCMA</dc:identifier>
</cp:coreProperties>
</file>